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3"/>
  </p:sldMasterIdLst>
  <p:notesMasterIdLst>
    <p:notesMasterId r:id="rId5"/>
  </p:notesMasterIdLst>
  <p:sldIdLst>
    <p:sldId id="277" r:id="rId4"/>
  </p:sldIdLst>
  <p:sldSz cx="39868475" cy="2240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00"/>
    <a:srgbClr val="009193"/>
    <a:srgbClr val="008F00"/>
    <a:srgbClr val="941100"/>
    <a:srgbClr val="FF2600"/>
    <a:srgbClr val="C9C9C9"/>
    <a:srgbClr val="A5A5A5"/>
    <a:srgbClr val="0063A6"/>
    <a:srgbClr val="FF8672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7" autoAdjust="0"/>
    <p:restoredTop sz="95567"/>
  </p:normalViewPr>
  <p:slideViewPr>
    <p:cSldViewPr snapToGrid="0">
      <p:cViewPr varScale="1">
        <p:scale>
          <a:sx n="32" d="100"/>
          <a:sy n="3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CIELAB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D50-4D42-AEC0-CCB879056F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rgbClr val="34386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KNN</c:v>
                </c:pt>
                <c:pt idx="1">
                  <c:v>CNN</c:v>
                </c:pt>
                <c:pt idx="2">
                  <c:v>SVM</c:v>
                </c:pt>
                <c:pt idx="3">
                  <c:v>DT</c:v>
                </c:pt>
                <c:pt idx="4">
                  <c:v>LR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93</c:v>
                </c:pt>
                <c:pt idx="1">
                  <c:v>82</c:v>
                </c:pt>
                <c:pt idx="2">
                  <c:v>80</c:v>
                </c:pt>
                <c:pt idx="3">
                  <c:v>72</c:v>
                </c:pt>
                <c:pt idx="4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0-4D42-AEC0-CCB879056F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</c:v>
                </c:pt>
              </c:strCache>
            </c:strRef>
          </c:tx>
          <c:spPr>
            <a:solidFill>
              <a:schemeClr val="accent1">
                <a:lumMod val="50000"/>
                <a:alpha val="34902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  <a:alpha val="34902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50-4D42-AEC0-CCB879056F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rgbClr val="34386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KNN</c:v>
                </c:pt>
                <c:pt idx="1">
                  <c:v>CNN</c:v>
                </c:pt>
                <c:pt idx="2">
                  <c:v>SVM</c:v>
                </c:pt>
                <c:pt idx="3">
                  <c:v>DT</c:v>
                </c:pt>
                <c:pt idx="4">
                  <c:v>LR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79</c:v>
                </c:pt>
                <c:pt idx="1">
                  <c:v>68</c:v>
                </c:pt>
                <c:pt idx="2">
                  <c:v>52</c:v>
                </c:pt>
                <c:pt idx="3">
                  <c:v>73</c:v>
                </c:pt>
                <c:pt idx="4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6-D242-8DAB-E6D3FD61E2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007176943"/>
        <c:axId val="1987411295"/>
      </c:barChart>
      <c:catAx>
        <c:axId val="200717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34386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7411295"/>
        <c:crosses val="autoZero"/>
        <c:auto val="1"/>
        <c:lblAlgn val="ctr"/>
        <c:lblOffset val="100"/>
        <c:noMultiLvlLbl val="0"/>
      </c:catAx>
      <c:valAx>
        <c:axId val="1987411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34386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0717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rgbClr val="34386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rgbClr val="343862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0E17D-3AE7-944D-84E0-812DA5348E1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EE237-DCA5-A341-9CF3-CC5C6D630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A8830-EFAE-A140-9A9D-38102BE8971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58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560" y="3666386"/>
            <a:ext cx="29901356" cy="7799493"/>
          </a:xfrm>
        </p:spPr>
        <p:txBody>
          <a:bodyPr anchor="b"/>
          <a:lstStyle>
            <a:lvl1pPr algn="ctr">
              <a:defRPr sz="1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560" y="11766657"/>
            <a:ext cx="29901356" cy="5408823"/>
          </a:xfrm>
        </p:spPr>
        <p:txBody>
          <a:bodyPr/>
          <a:lstStyle>
            <a:lvl1pPr marL="0" indent="0" algn="ctr">
              <a:buNone/>
              <a:defRPr sz="7840"/>
            </a:lvl1pPr>
            <a:lvl2pPr marL="1493535" indent="0" algn="ctr">
              <a:buNone/>
              <a:defRPr sz="6533"/>
            </a:lvl2pPr>
            <a:lvl3pPr marL="2987070" indent="0" algn="ctr">
              <a:buNone/>
              <a:defRPr sz="5880"/>
            </a:lvl3pPr>
            <a:lvl4pPr marL="4480606" indent="0" algn="ctr">
              <a:buNone/>
              <a:defRPr sz="5227"/>
            </a:lvl4pPr>
            <a:lvl5pPr marL="5974141" indent="0" algn="ctr">
              <a:buNone/>
              <a:defRPr sz="5227"/>
            </a:lvl5pPr>
            <a:lvl6pPr marL="7467676" indent="0" algn="ctr">
              <a:buNone/>
              <a:defRPr sz="5227"/>
            </a:lvl6pPr>
            <a:lvl7pPr marL="8961211" indent="0" algn="ctr">
              <a:buNone/>
              <a:defRPr sz="5227"/>
            </a:lvl7pPr>
            <a:lvl8pPr marL="10454747" indent="0" algn="ctr">
              <a:buNone/>
              <a:defRPr sz="5227"/>
            </a:lvl8pPr>
            <a:lvl9pPr marL="11948282" indent="0" algn="ctr">
              <a:buNone/>
              <a:defRPr sz="52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3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30877" y="1192742"/>
            <a:ext cx="8596640" cy="189853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0958" y="1192742"/>
            <a:ext cx="25291564" cy="189853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6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6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193" y="5585146"/>
            <a:ext cx="34386560" cy="9318941"/>
          </a:xfrm>
        </p:spPr>
        <p:txBody>
          <a:bodyPr anchor="b"/>
          <a:lstStyle>
            <a:lvl1pPr>
              <a:defRPr sz="1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3" y="14992247"/>
            <a:ext cx="34386560" cy="4900611"/>
          </a:xfrm>
        </p:spPr>
        <p:txBody>
          <a:bodyPr/>
          <a:lstStyle>
            <a:lvl1pPr marL="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1pPr>
            <a:lvl2pPr marL="1493535" indent="0">
              <a:buNone/>
              <a:defRPr sz="6533">
                <a:solidFill>
                  <a:schemeClr val="tx1">
                    <a:tint val="75000"/>
                  </a:schemeClr>
                </a:solidFill>
              </a:defRPr>
            </a:lvl2pPr>
            <a:lvl3pPr marL="298707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3pPr>
            <a:lvl4pPr marL="4480606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4pPr>
            <a:lvl5pPr marL="5974141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5pPr>
            <a:lvl6pPr marL="7467676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6pPr>
            <a:lvl7pPr marL="8961211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7pPr>
            <a:lvl8pPr marL="10454747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8pPr>
            <a:lvl9pPr marL="11948282" indent="0">
              <a:buNone/>
              <a:defRPr sz="52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0958" y="5963708"/>
            <a:ext cx="16944102" cy="14214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83415" y="5963708"/>
            <a:ext cx="16944102" cy="14214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6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150" y="1192744"/>
            <a:ext cx="34386560" cy="4330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6152" y="5491799"/>
            <a:ext cx="16866232" cy="2691446"/>
          </a:xfrm>
        </p:spPr>
        <p:txBody>
          <a:bodyPr anchor="b"/>
          <a:lstStyle>
            <a:lvl1pPr marL="0" indent="0">
              <a:buNone/>
              <a:defRPr sz="7840" b="1"/>
            </a:lvl1pPr>
            <a:lvl2pPr marL="1493535" indent="0">
              <a:buNone/>
              <a:defRPr sz="6533" b="1"/>
            </a:lvl2pPr>
            <a:lvl3pPr marL="2987070" indent="0">
              <a:buNone/>
              <a:defRPr sz="5880" b="1"/>
            </a:lvl3pPr>
            <a:lvl4pPr marL="4480606" indent="0">
              <a:buNone/>
              <a:defRPr sz="5227" b="1"/>
            </a:lvl4pPr>
            <a:lvl5pPr marL="5974141" indent="0">
              <a:buNone/>
              <a:defRPr sz="5227" b="1"/>
            </a:lvl5pPr>
            <a:lvl6pPr marL="7467676" indent="0">
              <a:buNone/>
              <a:defRPr sz="5227" b="1"/>
            </a:lvl6pPr>
            <a:lvl7pPr marL="8961211" indent="0">
              <a:buNone/>
              <a:defRPr sz="5227" b="1"/>
            </a:lvl7pPr>
            <a:lvl8pPr marL="10454747" indent="0">
              <a:buNone/>
              <a:defRPr sz="5227" b="1"/>
            </a:lvl8pPr>
            <a:lvl9pPr marL="11948282" indent="0">
              <a:buNone/>
              <a:defRPr sz="52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6152" y="8183245"/>
            <a:ext cx="16866232" cy="12036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183415" y="5491799"/>
            <a:ext cx="16949295" cy="2691446"/>
          </a:xfrm>
        </p:spPr>
        <p:txBody>
          <a:bodyPr anchor="b"/>
          <a:lstStyle>
            <a:lvl1pPr marL="0" indent="0">
              <a:buNone/>
              <a:defRPr sz="7840" b="1"/>
            </a:lvl1pPr>
            <a:lvl2pPr marL="1493535" indent="0">
              <a:buNone/>
              <a:defRPr sz="6533" b="1"/>
            </a:lvl2pPr>
            <a:lvl3pPr marL="2987070" indent="0">
              <a:buNone/>
              <a:defRPr sz="5880" b="1"/>
            </a:lvl3pPr>
            <a:lvl4pPr marL="4480606" indent="0">
              <a:buNone/>
              <a:defRPr sz="5227" b="1"/>
            </a:lvl4pPr>
            <a:lvl5pPr marL="5974141" indent="0">
              <a:buNone/>
              <a:defRPr sz="5227" b="1"/>
            </a:lvl5pPr>
            <a:lvl6pPr marL="7467676" indent="0">
              <a:buNone/>
              <a:defRPr sz="5227" b="1"/>
            </a:lvl6pPr>
            <a:lvl7pPr marL="8961211" indent="0">
              <a:buNone/>
              <a:defRPr sz="5227" b="1"/>
            </a:lvl7pPr>
            <a:lvl8pPr marL="10454747" indent="0">
              <a:buNone/>
              <a:defRPr sz="5227" b="1"/>
            </a:lvl8pPr>
            <a:lvl9pPr marL="11948282" indent="0">
              <a:buNone/>
              <a:defRPr sz="52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183415" y="8183245"/>
            <a:ext cx="16949295" cy="12036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0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152" y="1493520"/>
            <a:ext cx="12858620" cy="5227320"/>
          </a:xfrm>
        </p:spPr>
        <p:txBody>
          <a:bodyPr anchor="b"/>
          <a:lstStyle>
            <a:lvl1pPr>
              <a:defRPr sz="104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9295" y="3225590"/>
            <a:ext cx="20183415" cy="15920508"/>
          </a:xfrm>
        </p:spPr>
        <p:txBody>
          <a:bodyPr/>
          <a:lstStyle>
            <a:lvl1pPr>
              <a:defRPr sz="10453"/>
            </a:lvl1pPr>
            <a:lvl2pPr>
              <a:defRPr sz="9147"/>
            </a:lvl2pPr>
            <a:lvl3pPr>
              <a:defRPr sz="7840"/>
            </a:lvl3pPr>
            <a:lvl4pPr>
              <a:defRPr sz="6533"/>
            </a:lvl4pPr>
            <a:lvl5pPr>
              <a:defRPr sz="6533"/>
            </a:lvl5pPr>
            <a:lvl6pPr>
              <a:defRPr sz="6533"/>
            </a:lvl6pPr>
            <a:lvl7pPr>
              <a:defRPr sz="6533"/>
            </a:lvl7pPr>
            <a:lvl8pPr>
              <a:defRPr sz="6533"/>
            </a:lvl8pPr>
            <a:lvl9pPr>
              <a:defRPr sz="6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6152" y="6720840"/>
            <a:ext cx="12858620" cy="12451187"/>
          </a:xfrm>
        </p:spPr>
        <p:txBody>
          <a:bodyPr/>
          <a:lstStyle>
            <a:lvl1pPr marL="0" indent="0">
              <a:buNone/>
              <a:defRPr sz="5227"/>
            </a:lvl1pPr>
            <a:lvl2pPr marL="1493535" indent="0">
              <a:buNone/>
              <a:defRPr sz="4573"/>
            </a:lvl2pPr>
            <a:lvl3pPr marL="2987070" indent="0">
              <a:buNone/>
              <a:defRPr sz="3920"/>
            </a:lvl3pPr>
            <a:lvl4pPr marL="4480606" indent="0">
              <a:buNone/>
              <a:defRPr sz="3267"/>
            </a:lvl4pPr>
            <a:lvl5pPr marL="5974141" indent="0">
              <a:buNone/>
              <a:defRPr sz="3267"/>
            </a:lvl5pPr>
            <a:lvl6pPr marL="7467676" indent="0">
              <a:buNone/>
              <a:defRPr sz="3267"/>
            </a:lvl6pPr>
            <a:lvl7pPr marL="8961211" indent="0">
              <a:buNone/>
              <a:defRPr sz="3267"/>
            </a:lvl7pPr>
            <a:lvl8pPr marL="10454747" indent="0">
              <a:buNone/>
              <a:defRPr sz="3267"/>
            </a:lvl8pPr>
            <a:lvl9pPr marL="11948282" indent="0">
              <a:buNone/>
              <a:defRPr sz="3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9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152" y="1493520"/>
            <a:ext cx="12858620" cy="5227320"/>
          </a:xfrm>
        </p:spPr>
        <p:txBody>
          <a:bodyPr anchor="b"/>
          <a:lstStyle>
            <a:lvl1pPr>
              <a:defRPr sz="104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49295" y="3225590"/>
            <a:ext cx="20183415" cy="15920508"/>
          </a:xfrm>
        </p:spPr>
        <p:txBody>
          <a:bodyPr anchor="t"/>
          <a:lstStyle>
            <a:lvl1pPr marL="0" indent="0">
              <a:buNone/>
              <a:defRPr sz="10453"/>
            </a:lvl1pPr>
            <a:lvl2pPr marL="1493535" indent="0">
              <a:buNone/>
              <a:defRPr sz="9147"/>
            </a:lvl2pPr>
            <a:lvl3pPr marL="2987070" indent="0">
              <a:buNone/>
              <a:defRPr sz="7840"/>
            </a:lvl3pPr>
            <a:lvl4pPr marL="4480606" indent="0">
              <a:buNone/>
              <a:defRPr sz="6533"/>
            </a:lvl4pPr>
            <a:lvl5pPr marL="5974141" indent="0">
              <a:buNone/>
              <a:defRPr sz="6533"/>
            </a:lvl5pPr>
            <a:lvl6pPr marL="7467676" indent="0">
              <a:buNone/>
              <a:defRPr sz="6533"/>
            </a:lvl6pPr>
            <a:lvl7pPr marL="8961211" indent="0">
              <a:buNone/>
              <a:defRPr sz="6533"/>
            </a:lvl7pPr>
            <a:lvl8pPr marL="10454747" indent="0">
              <a:buNone/>
              <a:defRPr sz="6533"/>
            </a:lvl8pPr>
            <a:lvl9pPr marL="11948282" indent="0">
              <a:buNone/>
              <a:defRPr sz="6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6152" y="6720840"/>
            <a:ext cx="12858620" cy="12451187"/>
          </a:xfrm>
        </p:spPr>
        <p:txBody>
          <a:bodyPr/>
          <a:lstStyle>
            <a:lvl1pPr marL="0" indent="0">
              <a:buNone/>
              <a:defRPr sz="5227"/>
            </a:lvl1pPr>
            <a:lvl2pPr marL="1493535" indent="0">
              <a:buNone/>
              <a:defRPr sz="4573"/>
            </a:lvl2pPr>
            <a:lvl3pPr marL="2987070" indent="0">
              <a:buNone/>
              <a:defRPr sz="3920"/>
            </a:lvl3pPr>
            <a:lvl4pPr marL="4480606" indent="0">
              <a:buNone/>
              <a:defRPr sz="3267"/>
            </a:lvl4pPr>
            <a:lvl5pPr marL="5974141" indent="0">
              <a:buNone/>
              <a:defRPr sz="3267"/>
            </a:lvl5pPr>
            <a:lvl6pPr marL="7467676" indent="0">
              <a:buNone/>
              <a:defRPr sz="3267"/>
            </a:lvl6pPr>
            <a:lvl7pPr marL="8961211" indent="0">
              <a:buNone/>
              <a:defRPr sz="3267"/>
            </a:lvl7pPr>
            <a:lvl8pPr marL="10454747" indent="0">
              <a:buNone/>
              <a:defRPr sz="3267"/>
            </a:lvl8pPr>
            <a:lvl9pPr marL="11948282" indent="0">
              <a:buNone/>
              <a:defRPr sz="3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0958" y="1192744"/>
            <a:ext cx="34386560" cy="4330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0958" y="5963708"/>
            <a:ext cx="34386560" cy="1421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0958" y="20764078"/>
            <a:ext cx="8970407" cy="1192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6433" y="20764078"/>
            <a:ext cx="13455610" cy="1192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57110" y="20764078"/>
            <a:ext cx="8970407" cy="1192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8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2987070" rtl="0" eaLnBrk="1" latinLnBrk="0" hangingPunct="1">
        <a:lnSpc>
          <a:spcPct val="90000"/>
        </a:lnSpc>
        <a:spcBef>
          <a:spcPct val="0"/>
        </a:spcBef>
        <a:buNone/>
        <a:defRPr sz="143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6768" indent="-746768" algn="l" defTabSz="2987070" rtl="0" eaLnBrk="1" latinLnBrk="0" hangingPunct="1">
        <a:lnSpc>
          <a:spcPct val="90000"/>
        </a:lnSpc>
        <a:spcBef>
          <a:spcPts val="3267"/>
        </a:spcBef>
        <a:buFont typeface="Arial" panose="020B0604020202020204" pitchFamily="34" charset="0"/>
        <a:buChar char="•"/>
        <a:defRPr sz="9147" kern="1200">
          <a:solidFill>
            <a:schemeClr val="tx1"/>
          </a:solidFill>
          <a:latin typeface="+mn-lt"/>
          <a:ea typeface="+mn-ea"/>
          <a:cs typeface="+mn-cs"/>
        </a:defRPr>
      </a:lvl1pPr>
      <a:lvl2pPr marL="2240303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7840" kern="1200">
          <a:solidFill>
            <a:schemeClr val="tx1"/>
          </a:solidFill>
          <a:latin typeface="+mn-lt"/>
          <a:ea typeface="+mn-ea"/>
          <a:cs typeface="+mn-cs"/>
        </a:defRPr>
      </a:lvl2pPr>
      <a:lvl3pPr marL="3733838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6533" kern="1200">
          <a:solidFill>
            <a:schemeClr val="tx1"/>
          </a:solidFill>
          <a:latin typeface="+mn-lt"/>
          <a:ea typeface="+mn-ea"/>
          <a:cs typeface="+mn-cs"/>
        </a:defRPr>
      </a:lvl3pPr>
      <a:lvl4pPr marL="5227373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4pPr>
      <a:lvl5pPr marL="6720909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5pPr>
      <a:lvl6pPr marL="8214444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6pPr>
      <a:lvl7pPr marL="9707979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7pPr>
      <a:lvl8pPr marL="11201514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8pPr>
      <a:lvl9pPr marL="12695050" indent="-746768" algn="l" defTabSz="2987070" rtl="0" eaLnBrk="1" latinLnBrk="0" hangingPunct="1">
        <a:lnSpc>
          <a:spcPct val="90000"/>
        </a:lnSpc>
        <a:spcBef>
          <a:spcPts val="1633"/>
        </a:spcBef>
        <a:buFont typeface="Arial" panose="020B0604020202020204" pitchFamily="34" charset="0"/>
        <a:buChar char="•"/>
        <a:defRPr sz="5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1pPr>
      <a:lvl2pPr marL="1493535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2pPr>
      <a:lvl3pPr marL="2987070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3pPr>
      <a:lvl4pPr marL="4480606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4pPr>
      <a:lvl5pPr marL="5974141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5pPr>
      <a:lvl6pPr marL="7467676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6pPr>
      <a:lvl7pPr marL="8961211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7pPr>
      <a:lvl8pPr marL="10454747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8pPr>
      <a:lvl9pPr marL="11948282" algn="l" defTabSz="2987070" rtl="0" eaLnBrk="1" latinLnBrk="0" hangingPunct="1">
        <a:defRPr sz="5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EB5BDC-843C-4F4E-A0BF-338CE9D6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08282" y="3242082"/>
            <a:ext cx="11226111" cy="13495871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5F822CE2-D9B3-E044-B816-5AD5985F02A8}"/>
              </a:ext>
            </a:extLst>
          </p:cNvPr>
          <p:cNvPicPr>
            <a:picLocks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289" r="30289"/>
          <a:stretch>
            <a:fillRect/>
          </a:stretch>
        </p:blipFill>
        <p:spPr>
          <a:xfrm>
            <a:off x="29060238" y="3555863"/>
            <a:ext cx="9225291" cy="18581576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F4EF74C-16F8-9143-9039-269BEB071DFE}"/>
              </a:ext>
            </a:extLst>
          </p:cNvPr>
          <p:cNvGrpSpPr/>
          <p:nvPr/>
        </p:nvGrpSpPr>
        <p:grpSpPr>
          <a:xfrm>
            <a:off x="29353557" y="16722544"/>
            <a:ext cx="8649695" cy="5405835"/>
            <a:chOff x="42101646" y="20308710"/>
            <a:chExt cx="12508713" cy="7817621"/>
          </a:xfrm>
        </p:grpSpPr>
        <p:pic>
          <p:nvPicPr>
            <p:cNvPr id="59" name="Picture 51">
              <a:extLst>
                <a:ext uri="{FF2B5EF4-FFF2-40B4-BE49-F238E27FC236}">
                  <a16:creationId xmlns:a16="http://schemas.microsoft.com/office/drawing/2014/main" id="{36239EC6-0F8B-5345-8E8A-3C3D84F08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2101646" y="20308710"/>
              <a:ext cx="7315200" cy="40071"/>
            </a:xfrm>
            <a:prstGeom prst="rect">
              <a:avLst/>
            </a:prstGeom>
          </p:spPr>
        </p:pic>
        <p:sp>
          <p:nvSpPr>
            <p:cNvPr id="60" name="TextBox 81">
              <a:extLst>
                <a:ext uri="{FF2B5EF4-FFF2-40B4-BE49-F238E27FC236}">
                  <a16:creationId xmlns:a16="http://schemas.microsoft.com/office/drawing/2014/main" id="{31866C3E-5F37-CE42-863A-2A4E596746B0}"/>
                </a:ext>
              </a:extLst>
            </p:cNvPr>
            <p:cNvSpPr txBox="1"/>
            <p:nvPr/>
          </p:nvSpPr>
          <p:spPr>
            <a:xfrm>
              <a:off x="42115374" y="20447239"/>
              <a:ext cx="12494985" cy="7679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s-ES_tradnl" sz="2800" b="1" spc="192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REFERENCIAS</a:t>
              </a:r>
            </a:p>
            <a:p>
              <a:pPr algn="just">
                <a:lnSpc>
                  <a:spcPts val="484"/>
                </a:lnSpc>
              </a:pPr>
              <a:endParaRPr lang="en-US" sz="2800" b="1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Natural Resources Conservation Service, “Part 631: Geology,” </a:t>
              </a:r>
              <a:r>
                <a:rPr lang="es-ES_tradnl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National Engineering Handbook, 210-VI, </a:t>
              </a:r>
              <a:r>
                <a:rPr lang="es-ES_tradnl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Fecha de acceso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12/16/2020, 2012, Cap. 4, p. 7.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[2]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S. Hernández. (2021)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Color-extraction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[</a:t>
              </a:r>
              <a:r>
                <a:rPr lang="es-ES_tradnl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Código fuente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]. https://github.com/sarah-hs/Color-extraction/tree/main/Rock-images.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[3]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Y. Zhang, M. Li, S. Han, Q. Ren, y J. Shi, “Intelligent Identification for Rock-Mineral Microscopic Images Using Ensemble Machine Learning Algorithms,”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19, no. 18, p. 3914, 2019. DOI: 10 .3390/s19183914.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[4]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J. Maitre, K. Bouchard, y L. P. Bédard, “Mineral grains recognition using computer vision and machine learning,”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Computers &amp; Geosciences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130, pp. 84–93, 2019. DOI: 10.1016/j.cageo.2019.05.009.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[5]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E. L. Vázquez, G. H. </a:t>
              </a:r>
              <a:r>
                <a:rPr lang="es-ES_tradnl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Alférez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B. L. Clausen, y A. M. Martínez, “Automatic Classification of Plutonic Rocks with Deep Learning”, </a:t>
              </a:r>
              <a:r>
                <a:rPr lang="es-ES_tradnl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Tesis de, Facultad de Ingeniería y Tecnología, Universidad de Montemorelos, México, Abr. 2020.</a:t>
              </a:r>
              <a:endParaRPr lang="es-ES_tradnl" sz="1600" b="1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[6]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G. Fan, F. Chen, D. Chen, y Y. Dong, “Recognizing Multiple Types of Rocks Quickly and Accurately Based on Lightweight CNNs Model,”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IEEE Access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8, pp. 55 269–55 278, 2020. DOI: 10.1109/access.2020. 2982017.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[7]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G. Fan, F. Chen, D. Chen, Y. Li, y Y. Dong, “A Deep Learning Model for Quick and Accurate Rock Recognition with Smartphones,”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Information Systems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2020, pp. 1–14, 2020. DOI: 10.1155/2020/7462524.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[8]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X. Ran, L. Xue, Y. Zhang, Z. Liu, X. Sang, y J. He, “Rock Classification from Field Image Patches Analyzed Using a Deep Convolutional Neural Network,”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Mathematics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7, no. 8, p. 755, 2019. DOI: 10.3390/math7080755.</a:t>
              </a:r>
            </a:p>
            <a:p>
              <a:pPr algn="just">
                <a:lnSpc>
                  <a:spcPts val="1500"/>
                </a:lnSpc>
              </a:pPr>
              <a:r>
                <a:rPr lang="en-US" sz="1600" b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[9]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G. Cheng y W. Guo, “Rock images classification by using deep convolution neural network,” </a:t>
              </a:r>
              <a:r>
                <a:rPr lang="en-US" sz="1600" i="1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Journal of Physics: Conference Series</a:t>
              </a:r>
              <a:r>
                <a:rPr lang="en-US" sz="16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vol. 887, p. 012 089, 2017. DOI: 10.1088/1742-6596/887/1/012089.</a:t>
              </a:r>
            </a:p>
          </p:txBody>
        </p:sp>
      </p:grpSp>
      <p:sp>
        <p:nvSpPr>
          <p:cNvPr id="63" name="TextBox 78">
            <a:extLst>
              <a:ext uri="{FF2B5EF4-FFF2-40B4-BE49-F238E27FC236}">
                <a16:creationId xmlns:a16="http://schemas.microsoft.com/office/drawing/2014/main" id="{DA31D67E-50E9-314C-901F-661E0F220F46}"/>
              </a:ext>
            </a:extLst>
          </p:cNvPr>
          <p:cNvSpPr txBox="1"/>
          <p:nvPr/>
        </p:nvSpPr>
        <p:spPr>
          <a:xfrm>
            <a:off x="29319508" y="10663878"/>
            <a:ext cx="8646323" cy="591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s-ES_tradnl" sz="4400" b="1" spc="657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aproximación con colores dominantes poder ser útil en clasificaciones donde el color es importante para diferenciar imágenes. El formato CIELAB es una excelente opción para hacer esto. La reducción de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también puede ser aplicado cuando se necesita una solución más rápida y ligera. Aunque las imágenes no son tantas como en otros trabajos en el área, los resultados son muy prometedores y pueden ser mejorados con técnicas de aumento de datos y extracción de más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las formas de los cristales.</a:t>
            </a:r>
          </a:p>
        </p:txBody>
      </p:sp>
      <p:sp>
        <p:nvSpPr>
          <p:cNvPr id="64" name="TextBox 86">
            <a:extLst>
              <a:ext uri="{FF2B5EF4-FFF2-40B4-BE49-F238E27FC236}">
                <a16:creationId xmlns:a16="http://schemas.microsoft.com/office/drawing/2014/main" id="{651072C3-95D6-994E-AFA9-E4E6B3FB86AA}"/>
              </a:ext>
            </a:extLst>
          </p:cNvPr>
          <p:cNvSpPr txBox="1"/>
          <p:nvPr/>
        </p:nvSpPr>
        <p:spPr>
          <a:xfrm>
            <a:off x="29356929" y="3614457"/>
            <a:ext cx="8646323" cy="7132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s-ES_tradnl" sz="4400" b="1" spc="657" dirty="0">
                <a:solidFill>
                  <a:srgbClr val="343862"/>
                </a:solidFill>
                <a:latin typeface="Times" pitchFamily="2" charset="0"/>
              </a:rPr>
              <a:t>RESULTADOS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" pitchFamily="2" charset="0"/>
              </a:rPr>
              <a:t>Los mejores resultados durante la validación fueron para el modelo generado usando KNN entrenado con los 4 colores dominantes en el formato CIELAB (Fig. 3). Estos resultados son mejores que los obtenidos en [3,4] donde se utilizó extracción de </a:t>
            </a:r>
            <a:r>
              <a:rPr lang="en-US" sz="3300" spc="192" dirty="0">
                <a:solidFill>
                  <a:srgbClr val="343862"/>
                </a:solidFill>
                <a:latin typeface="Times" pitchFamily="2" charset="0"/>
              </a:rPr>
              <a:t>features</a:t>
            </a:r>
            <a:r>
              <a:rPr lang="es-ES_tradnl" sz="3300" spc="192" dirty="0">
                <a:solidFill>
                  <a:srgbClr val="343862"/>
                </a:solidFill>
                <a:latin typeface="Times" pitchFamily="2" charset="0"/>
              </a:rPr>
              <a:t> para clasificar muestras minerales. También son similares a los trabajos [5,6,7,8,9] en los que se aplicó </a:t>
            </a:r>
            <a:r>
              <a:rPr lang="en-US" sz="3300" spc="192" dirty="0">
                <a:solidFill>
                  <a:srgbClr val="343862"/>
                </a:solidFill>
                <a:latin typeface="Times" pitchFamily="2" charset="0"/>
              </a:rPr>
              <a:t>machine learning</a:t>
            </a:r>
            <a:r>
              <a:rPr lang="es-ES_tradnl" sz="3300" spc="192" dirty="0">
                <a:solidFill>
                  <a:srgbClr val="343862"/>
                </a:solidFill>
                <a:latin typeface="Times" pitchFamily="2" charset="0"/>
              </a:rPr>
              <a:t> para la clasificación de rocas. El tiempo de entrenamiento de 4.33 minutos, el tiempo de ejecución de 339.87 milisegundos, y el espacio de ocupación de 0.018 MB obtenidos en esta aproximación, fueron mejores que en [5,6,7]. El modelo generado con KNN fue desplegado en la aplicación (Fig. 4).</a:t>
            </a:r>
            <a:endParaRPr lang="es-ES_tradnl" sz="3300" dirty="0">
              <a:latin typeface="Time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D2A41F-7FA5-E04A-B4F5-CE440D176F41}"/>
              </a:ext>
            </a:extLst>
          </p:cNvPr>
          <p:cNvGrpSpPr/>
          <p:nvPr/>
        </p:nvGrpSpPr>
        <p:grpSpPr>
          <a:xfrm>
            <a:off x="11409661" y="17038846"/>
            <a:ext cx="6984992" cy="5154616"/>
            <a:chOff x="24532454" y="6108760"/>
            <a:chExt cx="10101309" cy="7454321"/>
          </a:xfrm>
        </p:grpSpPr>
        <p:graphicFrame>
          <p:nvGraphicFramePr>
            <p:cNvPr id="54" name="Chart 53">
              <a:extLst>
                <a:ext uri="{FF2B5EF4-FFF2-40B4-BE49-F238E27FC236}">
                  <a16:creationId xmlns:a16="http://schemas.microsoft.com/office/drawing/2014/main" id="{824F8663-A64E-5941-9E19-E1B4A3B4CBB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6258578"/>
                </p:ext>
              </p:extLst>
            </p:nvPr>
          </p:nvGraphicFramePr>
          <p:xfrm>
            <a:off x="24532454" y="6108760"/>
            <a:ext cx="10077169" cy="65185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1" name="CuadroTexto 17">
              <a:extLst>
                <a:ext uri="{FF2B5EF4-FFF2-40B4-BE49-F238E27FC236}">
                  <a16:creationId xmlns:a16="http://schemas.microsoft.com/office/drawing/2014/main" id="{D98CCB22-260D-9445-9AA6-12484BAF6579}"/>
                </a:ext>
              </a:extLst>
            </p:cNvPr>
            <p:cNvSpPr txBox="1"/>
            <p:nvPr/>
          </p:nvSpPr>
          <p:spPr>
            <a:xfrm>
              <a:off x="24615518" y="12758488"/>
              <a:ext cx="10018245" cy="804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s-ES_tradnl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 3.</a:t>
              </a:r>
              <a:r>
                <a:rPr lang="es-ES_tradnl" sz="20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s-ES_tradnl" sz="2000" dirty="0" err="1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r>
                <a:rPr lang="es-ES_tradnl" sz="20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los modelos entrenados con los datos de los colores dominantes en RGB y CIELAB</a:t>
              </a:r>
            </a:p>
          </p:txBody>
        </p:sp>
      </p:grpSp>
      <p:sp>
        <p:nvSpPr>
          <p:cNvPr id="37" name="CuadroTexto 17">
            <a:extLst>
              <a:ext uri="{FF2B5EF4-FFF2-40B4-BE49-F238E27FC236}">
                <a16:creationId xmlns:a16="http://schemas.microsoft.com/office/drawing/2014/main" id="{E14C7B38-A39A-6B4E-B288-EE3E6E7EE73E}"/>
              </a:ext>
            </a:extLst>
          </p:cNvPr>
          <p:cNvSpPr txBox="1"/>
          <p:nvPr/>
        </p:nvSpPr>
        <p:spPr>
          <a:xfrm>
            <a:off x="11480141" y="16434004"/>
            <a:ext cx="5101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Figura 1. </a:t>
            </a:r>
            <a:r>
              <a:rPr lang="es-ES_tradnl" sz="2000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Fundamentos de nuestra aproximación</a:t>
            </a:r>
          </a:p>
        </p:txBody>
      </p:sp>
      <p:sp>
        <p:nvSpPr>
          <p:cNvPr id="32" name="CuadroTexto 17">
            <a:extLst>
              <a:ext uri="{FF2B5EF4-FFF2-40B4-BE49-F238E27FC236}">
                <a16:creationId xmlns:a16="http://schemas.microsoft.com/office/drawing/2014/main" id="{6C32A9AA-7211-8448-9CF7-99A6716241E3}"/>
              </a:ext>
            </a:extLst>
          </p:cNvPr>
          <p:cNvSpPr txBox="1"/>
          <p:nvPr/>
        </p:nvSpPr>
        <p:spPr>
          <a:xfrm>
            <a:off x="18588570" y="21813373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Figura 4.</a:t>
            </a:r>
            <a:r>
              <a:rPr lang="es-ES_tradnl" sz="2000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Funcionamiento de la aplicación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D6332E-1EC9-DE4F-AA1D-2A9ECAC32EA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068077" y="13926879"/>
            <a:ext cx="10613932" cy="806588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" y="0"/>
            <a:ext cx="38285531" cy="3241182"/>
          </a:xfrm>
          <a:custGeom>
            <a:avLst/>
            <a:gdLst/>
            <a:ahLst/>
            <a:cxnLst/>
            <a:rect l="l" t="t" r="r" b="b"/>
            <a:pathLst>
              <a:path w="22468387" h="2003334">
                <a:moveTo>
                  <a:pt x="0" y="0"/>
                </a:moveTo>
                <a:lnTo>
                  <a:pt x="22468387" y="0"/>
                </a:lnTo>
                <a:lnTo>
                  <a:pt x="22468387" y="2003334"/>
                </a:lnTo>
                <a:lnTo>
                  <a:pt x="0" y="2003334"/>
                </a:lnTo>
                <a:close/>
              </a:path>
            </a:pathLst>
          </a:custGeom>
          <a:solidFill>
            <a:srgbClr val="343862"/>
          </a:solidFill>
        </p:spPr>
      </p:sp>
      <p:sp>
        <p:nvSpPr>
          <p:cNvPr id="35" name="TextBox 35"/>
          <p:cNvSpPr txBox="1"/>
          <p:nvPr/>
        </p:nvSpPr>
        <p:spPr>
          <a:xfrm>
            <a:off x="2966887" y="81066"/>
            <a:ext cx="32319885" cy="1625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4900" spc="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CLASIFICACIÓN AUTOMÁTICA DE ROCAS PLUTÓNICAS EN DISPOSITIVOS iOS CON APRENDIZAJE AUTOMÁTICO APLICADO EN LA EXTRACCIÓN DE SOMBRAS Y COLORES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66886" y="1790315"/>
            <a:ext cx="32319885" cy="1351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</a:pPr>
            <a:r>
              <a:rPr lang="es-ES_tradnl" sz="3200" b="1" spc="8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Sarah Hernández</a:t>
            </a:r>
            <a:r>
              <a:rPr lang="es-ES_tradnl" sz="3200" b="1" spc="83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_tradnl" sz="3200" b="1" spc="8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Germán H. Alférez, Ph.D.</a:t>
            </a:r>
            <a:r>
              <a:rPr lang="es-ES_tradnl" sz="3200" b="1" spc="83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_tradnl" sz="3200" b="1" spc="8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Benjamin L. Clausen, Ph.D.</a:t>
            </a:r>
            <a:r>
              <a:rPr lang="es-ES_tradnl" sz="3200" b="1" spc="83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2 3</a:t>
            </a:r>
            <a:r>
              <a:rPr lang="es-ES_tradnl" sz="3200" b="1" spc="8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Ana M. Martínez, Ph.D.</a:t>
            </a:r>
            <a:r>
              <a:rPr lang="es-ES_tradnl" sz="3200" b="1" spc="83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lvl="0" algn="ctr"/>
            <a:r>
              <a:rPr lang="es-ES_tradnl" sz="2800" spc="75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s-ES_tradnl"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Facultad de Ingeniería y Tecnología de la Universidad de Montemorelos;  </a:t>
            </a:r>
            <a:r>
              <a:rPr lang="es-ES_tradnl" sz="2800" spc="75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_tradnl"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Departamento de Ciencias Biológicas y de la Tierra de la Universidad de Loma Linda;  </a:t>
            </a:r>
            <a:r>
              <a:rPr lang="es-ES_tradnl" sz="2800" spc="75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Geoscience Research Institute</a:t>
            </a:r>
          </a:p>
          <a:p>
            <a:pPr algn="ctr"/>
            <a:r>
              <a:rPr lang="es-ES_tradnl"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1170469@alumno.um.edu.mx;  harveyalferez@um.edu.mx;  bclausen@llu.edu;  anmartinez@llu.edu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4E84167-6B40-0349-8F5A-DB3F79251A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27" y="467907"/>
            <a:ext cx="2276286" cy="2276286"/>
          </a:xfrm>
          <a:prstGeom prst="rect">
            <a:avLst/>
          </a:prstGeom>
        </p:spPr>
      </p:pic>
      <p:pic>
        <p:nvPicPr>
          <p:cNvPr id="49" name="Picture 2" descr="Loma Linda University students find faith in many different religions">
            <a:extLst>
              <a:ext uri="{FF2B5EF4-FFF2-40B4-BE49-F238E27FC236}">
                <a16:creationId xmlns:a16="http://schemas.microsoft.com/office/drawing/2014/main" id="{57E5E6A0-327C-A048-ACC4-B278A5D8F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187" r="68887" b="55691"/>
          <a:stretch/>
        </p:blipFill>
        <p:spPr bwMode="auto">
          <a:xfrm>
            <a:off x="35375144" y="499522"/>
            <a:ext cx="2213056" cy="221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FE0AA2-8CB7-9C4F-82C3-2DDF7C1CAB1B}"/>
              </a:ext>
            </a:extLst>
          </p:cNvPr>
          <p:cNvGrpSpPr/>
          <p:nvPr/>
        </p:nvGrpSpPr>
        <p:grpSpPr>
          <a:xfrm>
            <a:off x="22020808" y="3415279"/>
            <a:ext cx="6920257" cy="10303719"/>
            <a:chOff x="11729882" y="18189092"/>
            <a:chExt cx="10007695" cy="1490067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7AC46C-FEBB-3442-9ACC-86A46504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297478" y="18189092"/>
              <a:ext cx="9036736" cy="14066854"/>
            </a:xfrm>
            <a:prstGeom prst="rect">
              <a:avLst/>
            </a:prstGeom>
          </p:spPr>
        </p:pic>
        <p:sp>
          <p:nvSpPr>
            <p:cNvPr id="38" name="CuadroTexto 17">
              <a:extLst>
                <a:ext uri="{FF2B5EF4-FFF2-40B4-BE49-F238E27FC236}">
                  <a16:creationId xmlns:a16="http://schemas.microsoft.com/office/drawing/2014/main" id="{DFFF74CC-F2E9-EF4D-A75D-60B315F1646C}"/>
                </a:ext>
              </a:extLst>
            </p:cNvPr>
            <p:cNvSpPr txBox="1"/>
            <p:nvPr/>
          </p:nvSpPr>
          <p:spPr>
            <a:xfrm>
              <a:off x="11729882" y="32285171"/>
              <a:ext cx="10007695" cy="804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s-ES_tradnl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 2.</a:t>
              </a:r>
              <a:r>
                <a:rPr lang="es-ES_tradnl" sz="2000" dirty="0">
                  <a:solidFill>
                    <a:srgbClr val="34386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Rocas de muestra con sus colores dominantes ordenados por porcentaje y su color promedio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E83B1C-8164-F544-A1B2-2DD3EBE94F68}"/>
              </a:ext>
            </a:extLst>
          </p:cNvPr>
          <p:cNvSpPr/>
          <p:nvPr/>
        </p:nvSpPr>
        <p:spPr>
          <a:xfrm>
            <a:off x="38285530" y="0"/>
            <a:ext cx="1582945" cy="4912943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51BE3-3F8B-0345-B585-B62F33200F07}"/>
              </a:ext>
            </a:extLst>
          </p:cNvPr>
          <p:cNvSpPr/>
          <p:nvPr/>
        </p:nvSpPr>
        <p:spPr>
          <a:xfrm>
            <a:off x="38592268" y="4912944"/>
            <a:ext cx="1300919" cy="1732573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D0A929-F421-4B4A-AB0C-372F1F2AF66D}"/>
              </a:ext>
            </a:extLst>
          </p:cNvPr>
          <p:cNvSpPr/>
          <p:nvPr/>
        </p:nvSpPr>
        <p:spPr>
          <a:xfrm>
            <a:off x="38592954" y="2"/>
            <a:ext cx="1300920" cy="4605866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0289" r="30289"/>
          <a:stretch>
            <a:fillRect/>
          </a:stretch>
        </p:blipFill>
        <p:spPr>
          <a:xfrm>
            <a:off x="354044" y="3555863"/>
            <a:ext cx="10774512" cy="18581576"/>
          </a:xfrm>
          <a:prstGeom prst="rect">
            <a:avLst/>
          </a:prstGeom>
        </p:spPr>
      </p:pic>
      <p:sp>
        <p:nvSpPr>
          <p:cNvPr id="43" name="TextBox 44">
            <a:extLst>
              <a:ext uri="{FF2B5EF4-FFF2-40B4-BE49-F238E27FC236}">
                <a16:creationId xmlns:a16="http://schemas.microsoft.com/office/drawing/2014/main" id="{910C1794-A63E-C243-82A1-DF1C03E5FBEB}"/>
              </a:ext>
            </a:extLst>
          </p:cNvPr>
          <p:cNvSpPr txBox="1"/>
          <p:nvPr/>
        </p:nvSpPr>
        <p:spPr>
          <a:xfrm>
            <a:off x="680614" y="3635377"/>
            <a:ext cx="10165853" cy="789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53"/>
              </a:lnSpc>
            </a:pPr>
            <a:r>
              <a:rPr lang="es-ES_tradnl" sz="4400" b="1" spc="657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color y la iluminación son propiedades importantes usadas para la clasificación de rocas plutónicas; Sin embargo, estas pueden ser difíciles de describir porque dependen de la percepción y experiencia del observador [1]. Aunque la clasificación de las rocas plutónicas puede hacerse mediante datos de varios instrumentos y técnicas geológicas, estas aproximaciones tienden a ser caras y tediosas. Además, no hay trabajos relacionados que implementen el Aprendizaje Automático (o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 dispositivos iOS. En esta investigación se extraen las sombras y colores dominantes en imágenes de rocas plutónicas para entrenar varios algoritmos de machine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desplegar el mejor modelo en una aplicación de iOS que clasifique automáticamente 4 clases de rocas plutónicas, en orden de oscuridad: gabro, diorita, granodiorita y granito.</a:t>
            </a: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58B58CAB-E0F7-0844-8945-A8105D73AB16}"/>
              </a:ext>
            </a:extLst>
          </p:cNvPr>
          <p:cNvSpPr txBox="1"/>
          <p:nvPr/>
        </p:nvSpPr>
        <p:spPr>
          <a:xfrm>
            <a:off x="680612" y="11538606"/>
            <a:ext cx="10165855" cy="1091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s-ES_tradnl" sz="4400" b="1" spc="657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imágenes de rocas plutónicas usadas habían sido clasificadas usando datos petrográficos y químicos [2]. Véase los fundamentos de nuestra aproximación en la figura 1.</a:t>
            </a:r>
          </a:p>
          <a:p>
            <a:pPr algn="just">
              <a:lnSpc>
                <a:spcPts val="553"/>
              </a:lnSpc>
            </a:pPr>
            <a:endParaRPr lang="es-ES_tradnl" sz="3300" spc="192" dirty="0">
              <a:solidFill>
                <a:srgbClr val="34386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112"/>
              </a:lnSpc>
            </a:pPr>
            <a:r>
              <a:rPr lang="es-ES_tradnl" sz="3300" b="1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Extracción de colores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colores dominantes fueron extraídos con el algoritmo de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agrupando los píxeles de las imágenes de rocas plutónicas de acuerdo a los espacios de color RGB y CIELAB (Fig. 2).</a:t>
            </a:r>
          </a:p>
          <a:p>
            <a:pPr algn="just">
              <a:lnSpc>
                <a:spcPts val="553"/>
              </a:lnSpc>
            </a:pPr>
            <a:endParaRPr lang="es-ES_tradnl" sz="3300" spc="192" dirty="0">
              <a:solidFill>
                <a:srgbClr val="34386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112"/>
              </a:lnSpc>
            </a:pPr>
            <a:r>
              <a:rPr lang="es-ES_tradnl" sz="3300" b="1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Entrenamiento de los modelos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datos de los 4 colores dominantes de 283 imágenes fueron usadas para crear y evaluar varios modelos de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los siguientes algoritmos: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(LR), K-Nearest Neighbors (KNN), Decision Trees (DT), Support Vector Machines (SVM)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una </a:t>
            </a:r>
            <a:r>
              <a:rPr lang="en-US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Los experimentos fueron ejecutados primero con los colores dominantes en RGB y luego en CIELAB.</a:t>
            </a:r>
          </a:p>
          <a:p>
            <a:pPr algn="just">
              <a:lnSpc>
                <a:spcPts val="553"/>
              </a:lnSpc>
            </a:pPr>
            <a:endParaRPr lang="es-ES_tradnl" sz="3300" spc="192" dirty="0">
              <a:solidFill>
                <a:srgbClr val="34386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112"/>
              </a:lnSpc>
            </a:pPr>
            <a:r>
              <a:rPr lang="es-ES_tradnl" sz="3300" b="1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Creación de la aplicación móvil </a:t>
            </a:r>
          </a:p>
          <a:p>
            <a:pPr algn="just">
              <a:lnSpc>
                <a:spcPts val="3112"/>
              </a:lnSpc>
            </a:pPr>
            <a:r>
              <a:rPr lang="es-ES_tradnl" sz="3300" spc="192" dirty="0">
                <a:solidFill>
                  <a:srgbClr val="3438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mejor modelo después de la validación fue desplegado en una aplicación para iOS que clasifica los colores extraídos en nuevas imágenes de los 4 tipos rocas.</a:t>
            </a:r>
          </a:p>
        </p:txBody>
      </p:sp>
    </p:spTree>
    <p:extLst>
      <p:ext uri="{BB962C8B-B14F-4D97-AF65-F5344CB8AC3E}">
        <p14:creationId xmlns:p14="http://schemas.microsoft.com/office/powerpoint/2010/main" val="330077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05EBF51B383459307B0B11B309B77" ma:contentTypeVersion="93" ma:contentTypeDescription="Create a new document." ma:contentTypeScope="" ma:versionID="db3cf96ea6add0d98021ad520fbc1128">
  <xsd:schema xmlns:xsd="http://www.w3.org/2001/XMLSchema" xmlns:xs="http://www.w3.org/2001/XMLSchema" xmlns:p="http://schemas.microsoft.com/office/2006/metadata/properties" xmlns:ns1="http://schemas.microsoft.com/sharepoint/v3" xmlns:ns2="cb0cdeb1-6362-47db-b402-b9a5ce5bedfd" xmlns:ns3="bcd09660-be93-4bd9-869c-f45048cb599a" targetNamespace="http://schemas.microsoft.com/office/2006/metadata/properties" ma:root="true" ma:fieldsID="53b313519160b538be10f5b9c0b54631" ns1:_="" ns2:_="" ns3:_="">
    <xsd:import namespace="http://schemas.microsoft.com/sharepoint/v3"/>
    <xsd:import namespace="cb0cdeb1-6362-47db-b402-b9a5ce5bedfd"/>
    <xsd:import namespace="bcd09660-be93-4bd9-869c-f45048cb599a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9" nillable="true" ma:displayName="E-Mail Sender" ma:description="" ma:hidden="true" ma:internalName="EmailSender">
      <xsd:simpleType>
        <xsd:restriction base="dms:Note">
          <xsd:maxLength value="255"/>
        </xsd:restriction>
      </xsd:simpleType>
    </xsd:element>
    <xsd:element name="EmailTo" ma:index="10" nillable="true" ma:displayName="E-Mail To" ma:description="" ma:hidden="true" ma:internalName="EmailTo">
      <xsd:simpleType>
        <xsd:restriction base="dms:Note">
          <xsd:maxLength value="255"/>
        </xsd:restriction>
      </xsd:simpleType>
    </xsd:element>
    <xsd:element name="EmailCc" ma:index="11" nillable="true" ma:displayName="E-Mail Cc" ma:description="" ma:hidden="true" ma:internalName="EmailCc">
      <xsd:simpleType>
        <xsd:restriction base="dms:Note">
          <xsd:maxLength value="255"/>
        </xsd:restriction>
      </xsd:simpleType>
    </xsd:element>
    <xsd:element name="EmailFrom" ma:index="12" nillable="true" ma:displayName="E-Mail From" ma:description="" ma:hidden="true" ma:internalName="EmailFrom">
      <xsd:simpleType>
        <xsd:restriction base="dms:Text"/>
      </xsd:simpleType>
    </xsd:element>
    <xsd:element name="EmailSubject" ma:index="13" nillable="true" ma:displayName="E-Mail Subject" ma:description="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cdeb1-6362-47db-b402-b9a5ce5bedfd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8" nillable="true" ma:displayName="Target Audiences" ma:internalName="Target_x0020_Audiences" ma:readOnly="false">
      <xsd:simpleType>
        <xsd:restriction base="dms:Unknown"/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09660-be93-4bd9-869c-f45048cb599a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Even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F42C1-1EF6-494F-A1A8-A8763B8C6A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0cdeb1-6362-47db-b402-b9a5ce5bedfd"/>
    <ds:schemaRef ds:uri="bcd09660-be93-4bd9-869c-f45048cb5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7E78FE-6D60-4055-A904-750FB4F1C9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1167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Sarah Hernández</cp:lastModifiedBy>
  <cp:revision>153</cp:revision>
  <dcterms:created xsi:type="dcterms:W3CDTF">2015-06-29T16:44:08Z</dcterms:created>
  <dcterms:modified xsi:type="dcterms:W3CDTF">2021-04-22T23:24:10Z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0x010100BFE05EBF51B383459307B0B11B309B77</vt:lpwstr>
  </property>
  <property fmtid="{D5CDD505-2E9C-101B-9397-08002B2CF9AE}" pid="3" name="EmailTo">
    <vt:lpwstr/>
  </property>
  <property fmtid="{D5CDD505-2E9C-101B-9397-08002B2CF9AE}" pid="4" name="Target Audiences">
    <vt:lpwstr/>
  </property>
  <property fmtid="{D5CDD505-2E9C-101B-9397-08002B2CF9AE}" pid="5" name="EmailSender">
    <vt:lpwstr/>
  </property>
  <property fmtid="{D5CDD505-2E9C-101B-9397-08002B2CF9AE}" pid="6" name="EmailFrom">
    <vt:lpwstr/>
  </property>
  <property fmtid="{D5CDD505-2E9C-101B-9397-08002B2CF9AE}" pid="7" name="EmailSubject">
    <vt:lpwstr/>
  </property>
  <property fmtid="{D5CDD505-2E9C-101B-9397-08002B2CF9AE}" pid="8" name="EmailCc">
    <vt:lpwstr/>
  </property>
</Properties>
</file>